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0"/>
  </p:notesMasterIdLst>
  <p:sldIdLst>
    <p:sldId id="289" r:id="rId3"/>
    <p:sldId id="257" r:id="rId4"/>
    <p:sldId id="258" r:id="rId5"/>
    <p:sldId id="279" r:id="rId6"/>
    <p:sldId id="280" r:id="rId7"/>
    <p:sldId id="281" r:id="rId8"/>
    <p:sldId id="27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89"/>
            <p14:sldId id="257"/>
            <p14:sldId id="258"/>
            <p14:sldId id="279"/>
            <p14:sldId id="280"/>
            <p14:sldId id="28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C4E"/>
    <a:srgbClr val="00A7E3"/>
    <a:srgbClr val="ED6F9C"/>
    <a:srgbClr val="A27DB6"/>
    <a:srgbClr val="5F95CF"/>
    <a:srgbClr val="FCC13F"/>
    <a:srgbClr val="37B398"/>
    <a:srgbClr val="EA4E34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3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9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3515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6831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0270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9858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9788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0744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2261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2256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0319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7515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8840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294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0719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5680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1951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4979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02807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32359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18765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6510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23465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1707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893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42362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6561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41622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50406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52404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69800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86533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43763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6040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24205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58214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6581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14067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79510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2185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079472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</a:t>
            </a:r>
            <a:br>
              <a:rPr lang="pl-PL" dirty="0"/>
            </a:br>
            <a:r>
              <a:rPr lang="pl-PL" dirty="0" err="1"/>
              <a:t>conditional</a:t>
            </a:r>
            <a:r>
              <a:rPr lang="pl-PL" dirty="0"/>
              <a:t> </a:t>
            </a:r>
            <a:r>
              <a:rPr lang="pl-PL" dirty="0" err="1"/>
              <a:t>structures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085472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different types of conditional structures used for different contexts.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 the: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pl-P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Zero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conditional.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First conditional (sometimes called the future conditional).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it-IT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Second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conditional.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691838F6-0819-469E-927C-B10B2D79067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8452281" y="885411"/>
            <a:ext cx="2078650" cy="1606426"/>
          </a:xfrm>
          <a:prstGeom prst="wedgeRoundRectCallout">
            <a:avLst>
              <a:gd name="adj1" fmla="val 56809"/>
              <a:gd name="adj2" fmla="val -3722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the different halves of these conditional sentences and try to match them.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510" y="251392"/>
            <a:ext cx="1333184" cy="1333184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441650"/>
              </p:ext>
            </p:extLst>
          </p:nvPr>
        </p:nvGraphicFramePr>
        <p:xfrm>
          <a:off x="275336" y="3216433"/>
          <a:ext cx="9248493" cy="315203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082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2831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3082831">
                  <a:extLst>
                    <a:ext uri="{9D8B030D-6E8A-4147-A177-3AD203B41FA5}">
                      <a16:colId xmlns:a16="http://schemas.microsoft.com/office/drawing/2014/main" val="979752984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zero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first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second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facts or things that are always true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possible or probable in the future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hypothetical situations in the present – things that are unlikely or impossible now or in the future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CF3BABE-CDE7-4C22-8481-E60DFBC04C73}"/>
              </a:ext>
            </a:extLst>
          </p:cNvPr>
          <p:cNvSpPr/>
          <p:nvPr/>
        </p:nvSpPr>
        <p:spPr>
          <a:xfrm>
            <a:off x="599847" y="1220414"/>
            <a:ext cx="2085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If you rest a lot,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0816AD7-E812-4A75-A35E-908763EC898A}"/>
              </a:ext>
            </a:extLst>
          </p:cNvPr>
          <p:cNvSpPr/>
          <p:nvPr/>
        </p:nvSpPr>
        <p:spPr>
          <a:xfrm>
            <a:off x="4351895" y="2403885"/>
            <a:ext cx="2954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Open Sans"/>
                <a:sym typeface="Open Sans"/>
              </a:rPr>
              <a:t>you have more energy.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62DE10B-66BA-44F2-8846-F6154B392663}"/>
              </a:ext>
            </a:extLst>
          </p:cNvPr>
          <p:cNvSpPr/>
          <p:nvPr/>
        </p:nvSpPr>
        <p:spPr>
          <a:xfrm>
            <a:off x="599846" y="1796305"/>
            <a:ext cx="3395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If she drives to the </a:t>
            </a:r>
            <a:r>
              <a:rPr lang="en-US" sz="2000" b="1" dirty="0" err="1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centre</a:t>
            </a:r>
            <a:r>
              <a:rPr lang="en-US" sz="20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88D9050-8998-4128-9D22-665B6FFCA1EC}"/>
              </a:ext>
            </a:extLst>
          </p:cNvPr>
          <p:cNvSpPr/>
          <p:nvPr/>
        </p:nvSpPr>
        <p:spPr>
          <a:xfrm>
            <a:off x="4335306" y="1215076"/>
            <a:ext cx="3776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she’ll have to pay for parking.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4E48A776-845D-4919-88DF-A3096232E47C}"/>
              </a:ext>
            </a:extLst>
          </p:cNvPr>
          <p:cNvSpPr/>
          <p:nvPr/>
        </p:nvSpPr>
        <p:spPr>
          <a:xfrm>
            <a:off x="599846" y="2403885"/>
            <a:ext cx="2832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If Tina studied more,  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71B9BDD1-6B08-4E1C-8247-E92D422109D3}"/>
              </a:ext>
            </a:extLst>
          </p:cNvPr>
          <p:cNvSpPr/>
          <p:nvPr/>
        </p:nvSpPr>
        <p:spPr>
          <a:xfrm>
            <a:off x="4351895" y="1784303"/>
            <a:ext cx="33570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err="1">
                <a:solidFill>
                  <a:srgbClr val="002060"/>
                </a:solidFill>
                <a:latin typeface="Open Sans"/>
                <a:sym typeface="Open Sans"/>
              </a:rPr>
              <a:t>she</a:t>
            </a:r>
            <a:r>
              <a:rPr lang="es-MX" sz="2000" b="1" dirty="0">
                <a:solidFill>
                  <a:srgbClr val="002060"/>
                </a:solidFill>
                <a:latin typeface="Open Sans"/>
                <a:sym typeface="Open Sans"/>
              </a:rPr>
              <a:t> </a:t>
            </a:r>
            <a:r>
              <a:rPr lang="es-MX" sz="2000" b="1" dirty="0" err="1">
                <a:solidFill>
                  <a:srgbClr val="002060"/>
                </a:solidFill>
                <a:latin typeface="Open Sans"/>
                <a:sym typeface="Open Sans"/>
              </a:rPr>
              <a:t>wouldn’t</a:t>
            </a:r>
            <a:r>
              <a:rPr lang="es-MX" sz="2000" b="1" dirty="0">
                <a:solidFill>
                  <a:srgbClr val="002060"/>
                </a:solidFill>
                <a:latin typeface="Open Sans"/>
                <a:sym typeface="Open Sans"/>
              </a:rPr>
              <a:t> </a:t>
            </a:r>
            <a:r>
              <a:rPr lang="es-MX" sz="2000" b="1" dirty="0" err="1">
                <a:solidFill>
                  <a:srgbClr val="002060"/>
                </a:solidFill>
                <a:latin typeface="Open Sans"/>
                <a:sym typeface="Open Sans"/>
              </a:rPr>
              <a:t>fail</a:t>
            </a:r>
            <a:r>
              <a:rPr lang="es-MX" sz="2000" b="1" dirty="0">
                <a:solidFill>
                  <a:srgbClr val="002060"/>
                </a:solidFill>
                <a:latin typeface="Open Sans"/>
                <a:sym typeface="Open Sans"/>
              </a:rPr>
              <a:t> </a:t>
            </a:r>
            <a:r>
              <a:rPr lang="es-MX" sz="2000" b="1" dirty="0" err="1">
                <a:solidFill>
                  <a:srgbClr val="002060"/>
                </a:solidFill>
                <a:latin typeface="Open Sans"/>
                <a:sym typeface="Open Sans"/>
              </a:rPr>
              <a:t>her</a:t>
            </a:r>
            <a:r>
              <a:rPr lang="es-MX" sz="2000" b="1" dirty="0">
                <a:solidFill>
                  <a:srgbClr val="002060"/>
                </a:solidFill>
                <a:latin typeface="Open Sans"/>
                <a:sym typeface="Open Sans"/>
              </a:rPr>
              <a:t> </a:t>
            </a:r>
            <a:r>
              <a:rPr lang="es-MX" sz="2000" b="1" dirty="0" err="1">
                <a:solidFill>
                  <a:srgbClr val="002060"/>
                </a:solidFill>
                <a:latin typeface="Open Sans"/>
                <a:sym typeface="Open Sans"/>
              </a:rPr>
              <a:t>tests</a:t>
            </a:r>
            <a:r>
              <a:rPr lang="es-MX" sz="2000" b="1" dirty="0">
                <a:solidFill>
                  <a:srgbClr val="002060"/>
                </a:solidFill>
                <a:latin typeface="Open Sans"/>
                <a:sym typeface="Open Sans"/>
              </a:rPr>
              <a:t>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3" name="Rounded Rectangular Callout 29">
            <a:extLst>
              <a:ext uri="{FF2B5EF4-FFF2-40B4-BE49-F238E27FC236}">
                <a16:creationId xmlns:a16="http://schemas.microsoft.com/office/drawing/2014/main" id="{826BF124-BDAB-4352-99BA-2854D444BB08}"/>
              </a:ext>
            </a:extLst>
          </p:cNvPr>
          <p:cNvSpPr/>
          <p:nvPr/>
        </p:nvSpPr>
        <p:spPr>
          <a:xfrm>
            <a:off x="9741540" y="2587151"/>
            <a:ext cx="2078650" cy="1606426"/>
          </a:xfrm>
          <a:prstGeom prst="wedgeRoundRectCallout">
            <a:avLst>
              <a:gd name="adj1" fmla="val 28674"/>
              <a:gd name="adj2" fmla="val -10503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Now match the examples to the uses of conditional structures in the table.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F4665AB-B7CA-46FF-9DC5-961835ECA84A}"/>
              </a:ext>
            </a:extLst>
          </p:cNvPr>
          <p:cNvSpPr/>
          <p:nvPr/>
        </p:nvSpPr>
        <p:spPr>
          <a:xfrm>
            <a:off x="275336" y="5114366"/>
            <a:ext cx="2790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If you rest a lot, you have more energy.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CACFE436-C53B-4945-8284-DCCD48A9DABC}"/>
              </a:ext>
            </a:extLst>
          </p:cNvPr>
          <p:cNvSpPr/>
          <p:nvPr/>
        </p:nvSpPr>
        <p:spPr>
          <a:xfrm>
            <a:off x="3504132" y="5114366"/>
            <a:ext cx="2790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If she drives to the centre, she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’ll have to pay for parking.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9F8E542-DA2E-4263-9D23-4FB4F271F8BB}"/>
              </a:ext>
            </a:extLst>
          </p:cNvPr>
          <p:cNvSpPr/>
          <p:nvPr/>
        </p:nvSpPr>
        <p:spPr>
          <a:xfrm>
            <a:off x="6513980" y="5114365"/>
            <a:ext cx="2790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If Tina studied more, she wouldn’t fail her tests.</a:t>
            </a: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1BF5D4C8-2C53-454F-A234-96C06A33604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208 L -0.00039 0.0872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446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0625 L -0.00417 0.0949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504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85 3.7037E-7 L -0.0151 -0.1724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-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" grpId="0"/>
      <p:bldP spid="14" grpId="0"/>
      <p:bldP spid="14" grpId="1"/>
      <p:bldP spid="15" grpId="0"/>
      <p:bldP spid="16" grpId="0"/>
      <p:bldP spid="16" grpId="1"/>
      <p:bldP spid="17" grpId="0"/>
      <p:bldP spid="19" grpId="0"/>
      <p:bldP spid="19" grpId="1"/>
      <p:bldP spid="23" grpId="0" animBg="1"/>
      <p:bldP spid="6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995" y="664836"/>
            <a:ext cx="1333184" cy="1333184"/>
          </a:xfrm>
          <a:prstGeom prst="rect">
            <a:avLst/>
          </a:prstGeom>
        </p:spPr>
      </p:pic>
      <p:graphicFrame>
        <p:nvGraphicFramePr>
          <p:cNvPr id="18" name="Table 50">
            <a:extLst>
              <a:ext uri="{FF2B5EF4-FFF2-40B4-BE49-F238E27FC236}">
                <a16:creationId xmlns:a16="http://schemas.microsoft.com/office/drawing/2014/main" id="{285AFA70-F88F-4DD8-B62D-DC33B1DCE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769163"/>
              </p:ext>
            </p:extLst>
          </p:nvPr>
        </p:nvGraphicFramePr>
        <p:xfrm>
          <a:off x="450601" y="1034477"/>
          <a:ext cx="9248493" cy="35966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082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2831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3082831">
                  <a:extLst>
                    <a:ext uri="{9D8B030D-6E8A-4147-A177-3AD203B41FA5}">
                      <a16:colId xmlns:a16="http://schemas.microsoft.com/office/drawing/2014/main" val="979752984"/>
                    </a:ext>
                  </a:extLst>
                </a:gridCol>
              </a:tblGrid>
              <a:tr h="292257"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zero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first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second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086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facts or things that are always true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 you rest a lot, you have more energy.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possible or probable in the future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 she drives to the centre, she’ll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have to pay for parking.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unlikely or impossible now or in the future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 Tina studied more, she wouldn’t fail her tests.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30" name="Rounded Rectangular Callout 29"/>
          <p:cNvSpPr/>
          <p:nvPr/>
        </p:nvSpPr>
        <p:spPr>
          <a:xfrm>
            <a:off x="560305" y="3731252"/>
            <a:ext cx="1777856" cy="745120"/>
          </a:xfrm>
          <a:prstGeom prst="wedgeRoundRectCallout">
            <a:avLst>
              <a:gd name="adj1" fmla="val 56809"/>
              <a:gd name="adj2" fmla="val -3722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This is usually true.</a:t>
            </a:r>
          </a:p>
        </p:txBody>
      </p:sp>
      <p:sp>
        <p:nvSpPr>
          <p:cNvPr id="20" name="Arc 77">
            <a:extLst>
              <a:ext uri="{FF2B5EF4-FFF2-40B4-BE49-F238E27FC236}">
                <a16:creationId xmlns:a16="http://schemas.microsoft.com/office/drawing/2014/main" id="{301BAAD2-B5DF-4EC4-BD29-2F7C1E383BD3}"/>
              </a:ext>
            </a:extLst>
          </p:cNvPr>
          <p:cNvSpPr/>
          <p:nvPr/>
        </p:nvSpPr>
        <p:spPr>
          <a:xfrm rot="14065884" flipV="1">
            <a:off x="-539236" y="1753704"/>
            <a:ext cx="2089380" cy="2242311"/>
          </a:xfrm>
          <a:prstGeom prst="arc">
            <a:avLst>
              <a:gd name="adj1" fmla="val 10656391"/>
              <a:gd name="adj2" fmla="val 1298512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Rounded Rectangular Callout 29">
            <a:extLst>
              <a:ext uri="{FF2B5EF4-FFF2-40B4-BE49-F238E27FC236}">
                <a16:creationId xmlns:a16="http://schemas.microsoft.com/office/drawing/2014/main" id="{70BF914D-7771-4D68-8E2F-46299CC404C0}"/>
              </a:ext>
            </a:extLst>
          </p:cNvPr>
          <p:cNvSpPr/>
          <p:nvPr/>
        </p:nvSpPr>
        <p:spPr>
          <a:xfrm>
            <a:off x="3880313" y="3444472"/>
            <a:ext cx="2457036" cy="1067760"/>
          </a:xfrm>
          <a:prstGeom prst="wedgeRoundRectCallout">
            <a:avLst>
              <a:gd name="adj1" fmla="val 38802"/>
              <a:gd name="adj2" fmla="val -6485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There is a possibility that this will be true in the future.</a:t>
            </a:r>
          </a:p>
        </p:txBody>
      </p:sp>
      <p:sp>
        <p:nvSpPr>
          <p:cNvPr id="22" name="Arc 77">
            <a:extLst>
              <a:ext uri="{FF2B5EF4-FFF2-40B4-BE49-F238E27FC236}">
                <a16:creationId xmlns:a16="http://schemas.microsoft.com/office/drawing/2014/main" id="{C6AAD517-A948-44F0-8ADF-5C3718B1D403}"/>
              </a:ext>
            </a:extLst>
          </p:cNvPr>
          <p:cNvSpPr/>
          <p:nvPr/>
        </p:nvSpPr>
        <p:spPr>
          <a:xfrm rot="14065884" flipV="1">
            <a:off x="2676470" y="2008039"/>
            <a:ext cx="2089380" cy="2242311"/>
          </a:xfrm>
          <a:prstGeom prst="arc">
            <a:avLst>
              <a:gd name="adj1" fmla="val 12316306"/>
              <a:gd name="adj2" fmla="val 141097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4" name="Rounded Rectangular Callout 29">
            <a:extLst>
              <a:ext uri="{FF2B5EF4-FFF2-40B4-BE49-F238E27FC236}">
                <a16:creationId xmlns:a16="http://schemas.microsoft.com/office/drawing/2014/main" id="{C4052DBC-7D73-4F32-BFDB-76207B181977}"/>
              </a:ext>
            </a:extLst>
          </p:cNvPr>
          <p:cNvSpPr/>
          <p:nvPr/>
        </p:nvSpPr>
        <p:spPr>
          <a:xfrm>
            <a:off x="6787627" y="3444472"/>
            <a:ext cx="2457036" cy="1067760"/>
          </a:xfrm>
          <a:prstGeom prst="wedgeRoundRectCallout">
            <a:avLst>
              <a:gd name="adj1" fmla="val 40602"/>
              <a:gd name="adj2" fmla="val -6899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This is hypothetical because Tina doesn’t study more.</a:t>
            </a:r>
          </a:p>
        </p:txBody>
      </p:sp>
      <p:sp>
        <p:nvSpPr>
          <p:cNvPr id="27" name="Arc 77">
            <a:extLst>
              <a:ext uri="{FF2B5EF4-FFF2-40B4-BE49-F238E27FC236}">
                <a16:creationId xmlns:a16="http://schemas.microsoft.com/office/drawing/2014/main" id="{869B050D-BA6F-4F92-BBAA-447D9FF870C1}"/>
              </a:ext>
            </a:extLst>
          </p:cNvPr>
          <p:cNvSpPr/>
          <p:nvPr/>
        </p:nvSpPr>
        <p:spPr>
          <a:xfrm rot="14065884" flipV="1">
            <a:off x="5743099" y="2043546"/>
            <a:ext cx="2089380" cy="2242311"/>
          </a:xfrm>
          <a:prstGeom prst="arc">
            <a:avLst>
              <a:gd name="adj1" fmla="val 12559584"/>
              <a:gd name="adj2" fmla="val 1410974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ounded Rectangular Callout 29">
            <a:extLst>
              <a:ext uri="{FF2B5EF4-FFF2-40B4-BE49-F238E27FC236}">
                <a16:creationId xmlns:a16="http://schemas.microsoft.com/office/drawing/2014/main" id="{07DB4D90-5253-4B90-81E9-5D8B51C407A2}"/>
              </a:ext>
            </a:extLst>
          </p:cNvPr>
          <p:cNvSpPr/>
          <p:nvPr/>
        </p:nvSpPr>
        <p:spPr>
          <a:xfrm>
            <a:off x="1328417" y="5055804"/>
            <a:ext cx="7566056" cy="1268714"/>
          </a:xfrm>
          <a:prstGeom prst="wedgeRoundRectCallout">
            <a:avLst>
              <a:gd name="adj1" fmla="val 54189"/>
              <a:gd name="adj2" fmla="val -4827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Conditional sentences have two parts (we call these clauses) – the hypothetical clause and the result clause.</a:t>
            </a:r>
            <a:r>
              <a:rPr lang="es-MX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Look…</a:t>
            </a:r>
          </a:p>
          <a:p>
            <a:pPr lvl="0" algn="ctr">
              <a:buSzPct val="25000"/>
            </a:pPr>
            <a:r>
              <a:rPr lang="es-MX" sz="1600" b="1" dirty="0" err="1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If</a:t>
            </a:r>
            <a:r>
              <a:rPr lang="es-MX" sz="1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Tina </a:t>
            </a:r>
            <a:r>
              <a:rPr lang="es-MX" sz="1600" b="1" dirty="0" err="1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studied</a:t>
            </a:r>
            <a:r>
              <a:rPr lang="es-MX" sz="1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more, </a:t>
            </a:r>
            <a:r>
              <a:rPr lang="es-MX" sz="1600" b="1" dirty="0" err="1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she</a:t>
            </a:r>
            <a:r>
              <a:rPr lang="es-MX" sz="1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1600" b="1" dirty="0" err="1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wouldn</a:t>
            </a:r>
            <a:r>
              <a:rPr lang="en-US" sz="1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’t fail her tests.</a:t>
            </a:r>
          </a:p>
          <a:p>
            <a:pPr lvl="0" algn="ctr">
              <a:buSzPct val="25000"/>
            </a:pPr>
            <a:endParaRPr lang="es-MX" sz="1600" b="1" dirty="0">
              <a:solidFill>
                <a:srgbClr val="00206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Right Bracket 45">
            <a:extLst>
              <a:ext uri="{FF2B5EF4-FFF2-40B4-BE49-F238E27FC236}">
                <a16:creationId xmlns:a16="http://schemas.microsoft.com/office/drawing/2014/main" id="{2CDD4BDF-DF64-4DF8-A278-650993E92A6D}"/>
              </a:ext>
            </a:extLst>
          </p:cNvPr>
          <p:cNvSpPr/>
          <p:nvPr/>
        </p:nvSpPr>
        <p:spPr>
          <a:xfrm rot="5400000">
            <a:off x="3536649" y="4966098"/>
            <a:ext cx="189126" cy="2221064"/>
          </a:xfrm>
          <a:prstGeom prst="rightBracket">
            <a:avLst/>
          </a:prstGeom>
          <a:ln w="38100"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ight Bracket 47">
            <a:extLst>
              <a:ext uri="{FF2B5EF4-FFF2-40B4-BE49-F238E27FC236}">
                <a16:creationId xmlns:a16="http://schemas.microsoft.com/office/drawing/2014/main" id="{49B6E10F-BBE4-4D5F-88C1-13DBF05AD244}"/>
              </a:ext>
            </a:extLst>
          </p:cNvPr>
          <p:cNvSpPr/>
          <p:nvPr/>
        </p:nvSpPr>
        <p:spPr>
          <a:xfrm rot="5400000">
            <a:off x="6074948" y="4789955"/>
            <a:ext cx="189126" cy="2573359"/>
          </a:xfrm>
          <a:prstGeom prst="rightBracket">
            <a:avLst/>
          </a:prstGeom>
          <a:ln w="38100"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2" name="TextBox 48">
            <a:extLst>
              <a:ext uri="{FF2B5EF4-FFF2-40B4-BE49-F238E27FC236}">
                <a16:creationId xmlns:a16="http://schemas.microsoft.com/office/drawing/2014/main" id="{706A00EF-5B4B-4AF5-9D21-91FBB9A47172}"/>
              </a:ext>
            </a:extLst>
          </p:cNvPr>
          <p:cNvSpPr txBox="1"/>
          <p:nvPr/>
        </p:nvSpPr>
        <p:spPr>
          <a:xfrm rot="16200000">
            <a:off x="3452370" y="5201347"/>
            <a:ext cx="430887" cy="1494116"/>
          </a:xfrm>
          <a:prstGeom prst="rect">
            <a:avLst/>
          </a:prstGeom>
          <a:noFill/>
          <a:ln>
            <a:noFill/>
          </a:ln>
          <a:effectLst/>
        </p:spPr>
        <p:txBody>
          <a:bodyPr vert="vert"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hypothetical</a:t>
            </a:r>
          </a:p>
        </p:txBody>
      </p:sp>
      <p:sp>
        <p:nvSpPr>
          <p:cNvPr id="33" name="TextBox 49">
            <a:extLst>
              <a:ext uri="{FF2B5EF4-FFF2-40B4-BE49-F238E27FC236}">
                <a16:creationId xmlns:a16="http://schemas.microsoft.com/office/drawing/2014/main" id="{FA935D6E-EB55-488B-9B99-846515904321}"/>
              </a:ext>
            </a:extLst>
          </p:cNvPr>
          <p:cNvSpPr txBox="1"/>
          <p:nvPr/>
        </p:nvSpPr>
        <p:spPr>
          <a:xfrm rot="16200000">
            <a:off x="5963791" y="5307654"/>
            <a:ext cx="430887" cy="1296190"/>
          </a:xfrm>
          <a:prstGeom prst="rect">
            <a:avLst/>
          </a:prstGeom>
          <a:noFill/>
          <a:ln>
            <a:noFill/>
          </a:ln>
          <a:effectLst/>
        </p:spPr>
        <p:txBody>
          <a:bodyPr vert="vert"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B0F0"/>
                </a:solidFill>
                <a:latin typeface="Open Sans" charset="0"/>
                <a:ea typeface="Open Sans" charset="0"/>
                <a:cs typeface="Open Sans" charset="0"/>
              </a:rPr>
              <a:t>result</a:t>
            </a:r>
            <a:endParaRPr lang="en-GB" sz="1600" b="1" dirty="0">
              <a:solidFill>
                <a:srgbClr val="00B0F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Pentagon 2">
            <a:extLst>
              <a:ext uri="{FF2B5EF4-FFF2-40B4-BE49-F238E27FC236}">
                <a16:creationId xmlns:a16="http://schemas.microsoft.com/office/drawing/2014/main" id="{44C11442-F19C-476C-8838-424B1A23E4C6}"/>
              </a:ext>
            </a:extLst>
          </p:cNvPr>
          <p:cNvSpPr/>
          <p:nvPr/>
        </p:nvSpPr>
        <p:spPr>
          <a:xfrm>
            <a:off x="9289073" y="517426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conditional structures?</a:t>
            </a:r>
          </a:p>
        </p:txBody>
      </p:sp>
      <p:sp>
        <p:nvSpPr>
          <p:cNvPr id="36" name="Rounded Rectangular Callout 29">
            <a:extLst>
              <a:ext uri="{FF2B5EF4-FFF2-40B4-BE49-F238E27FC236}">
                <a16:creationId xmlns:a16="http://schemas.microsoft.com/office/drawing/2014/main" id="{0C2098E2-9A10-42B5-A8BA-FA88C22AE314}"/>
              </a:ext>
            </a:extLst>
          </p:cNvPr>
          <p:cNvSpPr/>
          <p:nvPr/>
        </p:nvSpPr>
        <p:spPr>
          <a:xfrm>
            <a:off x="9753780" y="3036051"/>
            <a:ext cx="2326620" cy="1815704"/>
          </a:xfrm>
          <a:prstGeom prst="wedgeRoundRectCallout">
            <a:avLst>
              <a:gd name="adj1" fmla="val 13980"/>
              <a:gd name="adj2" fmla="val -10531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You can sometimes replace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if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with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when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, e.g.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When you rest a lot, you have more energy.</a:t>
            </a: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BF65F543-B8E6-4972-9BF8-CE7530C410C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34763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0" grpId="0" animBg="1"/>
      <p:bldP spid="21" grpId="0" animBg="1"/>
      <p:bldP spid="22" grpId="0" animBg="1"/>
      <p:bldP spid="24" grpId="0" animBg="1"/>
      <p:bldP spid="27" grpId="0" animBg="1"/>
      <p:bldP spid="28" grpId="0" animBg="1"/>
      <p:bldP spid="29" grpId="0" animBg="1"/>
      <p:bldP spid="31" grpId="0" animBg="1"/>
      <p:bldP spid="32" grpId="0"/>
      <p:bldP spid="33" grpId="0"/>
      <p:bldP spid="34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conditional structures?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169" y="4653773"/>
            <a:ext cx="1333184" cy="1333184"/>
          </a:xfrm>
          <a:prstGeom prst="rect">
            <a:avLst/>
          </a:prstGeom>
        </p:spPr>
      </p:pic>
      <p:sp>
        <p:nvSpPr>
          <p:cNvPr id="23" name="Rounded Rectangular Callout 29">
            <a:extLst>
              <a:ext uri="{FF2B5EF4-FFF2-40B4-BE49-F238E27FC236}">
                <a16:creationId xmlns:a16="http://schemas.microsoft.com/office/drawing/2014/main" id="{826BF124-BDAB-4352-99BA-2854D444BB08}"/>
              </a:ext>
            </a:extLst>
          </p:cNvPr>
          <p:cNvSpPr/>
          <p:nvPr/>
        </p:nvSpPr>
        <p:spPr>
          <a:xfrm>
            <a:off x="275336" y="4590030"/>
            <a:ext cx="2485619" cy="1606426"/>
          </a:xfrm>
          <a:prstGeom prst="wedgeRoundRectCallout">
            <a:avLst>
              <a:gd name="adj1" fmla="val 56132"/>
              <a:gd name="adj2" fmla="val -2496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Look at the table again. Match these structures to the examples.</a:t>
            </a:r>
          </a:p>
        </p:txBody>
      </p:sp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04EAA0AD-8721-4C43-B112-ABCB33668D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358305"/>
              </p:ext>
            </p:extLst>
          </p:nvPr>
        </p:nvGraphicFramePr>
        <p:xfrm>
          <a:off x="275336" y="1630680"/>
          <a:ext cx="11682204" cy="266614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89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4068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3894068">
                  <a:extLst>
                    <a:ext uri="{9D8B030D-6E8A-4147-A177-3AD203B41FA5}">
                      <a16:colId xmlns:a16="http://schemas.microsoft.com/office/drawing/2014/main" val="979752984"/>
                    </a:ext>
                  </a:extLst>
                </a:gridCol>
              </a:tblGrid>
              <a:tr h="292257"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zero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first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second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086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facts or things that are always true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 you rest a lot, you have more energy.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possible or probable in the future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 she drives to the centre, she’ll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have to pay for parking.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unlikely or impossible now or in the future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 Tina studied more, she wouldn’t fail her tests.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68CA1693-E5FF-4FD6-85A0-575CFC5BE8D8}"/>
              </a:ext>
            </a:extLst>
          </p:cNvPr>
          <p:cNvSpPr/>
          <p:nvPr/>
        </p:nvSpPr>
        <p:spPr>
          <a:xfrm>
            <a:off x="4837035" y="5252092"/>
            <a:ext cx="2962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If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present, + present 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589BDD7-7B75-4833-A921-9E63A932FD45}"/>
              </a:ext>
            </a:extLst>
          </p:cNvPr>
          <p:cNvSpPr/>
          <p:nvPr/>
        </p:nvSpPr>
        <p:spPr>
          <a:xfrm>
            <a:off x="4850692" y="5767590"/>
            <a:ext cx="33226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If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present, + </a:t>
            </a:r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will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infinitive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0E1204B5-F3FA-425B-80E3-A4A783ADFE65}"/>
              </a:ext>
            </a:extLst>
          </p:cNvPr>
          <p:cNvSpPr/>
          <p:nvPr/>
        </p:nvSpPr>
        <p:spPr>
          <a:xfrm>
            <a:off x="4850692" y="4497091"/>
            <a:ext cx="38304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If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past simple, + </a:t>
            </a:r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would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infinitive</a:t>
            </a: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A2BB146A-71C8-4521-8B8A-F265DCCA509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0476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1.11111E-6 L -0.3694 -0.2342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77" y="-1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-0.04492 -0.3363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1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0.00208 L 0.26432 -0.1416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16" y="-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" grpId="0"/>
      <p:bldP spid="4" grpId="1"/>
      <p:bldP spid="21" grpId="0"/>
      <p:bldP spid="21" grpId="1"/>
      <p:bldP spid="22" grpId="0"/>
      <p:bldP spid="2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00050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conditional structures?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0" y="4653773"/>
            <a:ext cx="1333184" cy="1333184"/>
          </a:xfrm>
          <a:prstGeom prst="rect">
            <a:avLst/>
          </a:prstGeom>
        </p:spPr>
      </p:pic>
      <p:sp>
        <p:nvSpPr>
          <p:cNvPr id="23" name="Rounded Rectangular Callout 29">
            <a:extLst>
              <a:ext uri="{FF2B5EF4-FFF2-40B4-BE49-F238E27FC236}">
                <a16:creationId xmlns:a16="http://schemas.microsoft.com/office/drawing/2014/main" id="{826BF124-BDAB-4352-99BA-2854D444BB08}"/>
              </a:ext>
            </a:extLst>
          </p:cNvPr>
          <p:cNvSpPr/>
          <p:nvPr/>
        </p:nvSpPr>
        <p:spPr>
          <a:xfrm>
            <a:off x="1882066" y="4602306"/>
            <a:ext cx="6409678" cy="1677356"/>
          </a:xfrm>
          <a:prstGeom prst="wedgeRoundRectCallout">
            <a:avLst>
              <a:gd name="adj1" fmla="val -55514"/>
              <a:gd name="adj2" fmla="val 1444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result clause can also come before the hypothetical clause, but then you omit the comma. Look…</a:t>
            </a:r>
          </a:p>
          <a:p>
            <a:pPr lvl="0" algn="ctr">
              <a:buSzPct val="25000"/>
            </a:pP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She will have to pay for parking if she drives to the </a:t>
            </a:r>
            <a:r>
              <a:rPr lang="en-US" sz="1600" b="1" dirty="0" err="1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centre</a:t>
            </a: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</a:p>
          <a:p>
            <a:pPr algn="ctr">
              <a:buSzPct val="25000"/>
            </a:pP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You have more energy if you rest a lot.</a:t>
            </a:r>
          </a:p>
          <a:p>
            <a:pPr algn="ctr">
              <a:buSzPct val="25000"/>
            </a:pPr>
            <a:r>
              <a:rPr lang="en-US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Tina wouldn’t fail her tests if she studied more.</a:t>
            </a:r>
            <a:endParaRPr lang="en-GB" sz="1600" b="1" dirty="0">
              <a:solidFill>
                <a:srgbClr val="00206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graphicFrame>
        <p:nvGraphicFramePr>
          <p:cNvPr id="20" name="Table 50">
            <a:extLst>
              <a:ext uri="{FF2B5EF4-FFF2-40B4-BE49-F238E27FC236}">
                <a16:creationId xmlns:a16="http://schemas.microsoft.com/office/drawing/2014/main" id="{04EAA0AD-8721-4C43-B112-ABCB33668D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340886"/>
              </p:ext>
            </p:extLst>
          </p:nvPr>
        </p:nvGraphicFramePr>
        <p:xfrm>
          <a:off x="275336" y="1630680"/>
          <a:ext cx="11682204" cy="266614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89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4068">
                  <a:extLst>
                    <a:ext uri="{9D8B030D-6E8A-4147-A177-3AD203B41FA5}">
                      <a16:colId xmlns:a16="http://schemas.microsoft.com/office/drawing/2014/main" val="3499143931"/>
                    </a:ext>
                  </a:extLst>
                </a:gridCol>
                <a:gridCol w="3894068">
                  <a:extLst>
                    <a:ext uri="{9D8B030D-6E8A-4147-A177-3AD203B41FA5}">
                      <a16:colId xmlns:a16="http://schemas.microsoft.com/office/drawing/2014/main" val="979752984"/>
                    </a:ext>
                  </a:extLst>
                </a:gridCol>
              </a:tblGrid>
              <a:tr h="292257"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zero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first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second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conditional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086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facts or things that are always true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 you rest a lot, you have more energy.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possible or probable in the future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 she drives to the centre, she’ll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have to pay for parking.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unlikely or impossible now or in the future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If Tina studied more, she wouldn’t fail her tests.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16091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68CA1693-E5FF-4FD6-85A0-575CFC5BE8D8}"/>
              </a:ext>
            </a:extLst>
          </p:cNvPr>
          <p:cNvSpPr/>
          <p:nvPr/>
        </p:nvSpPr>
        <p:spPr>
          <a:xfrm>
            <a:off x="275336" y="3719651"/>
            <a:ext cx="2962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If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present, + present 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589BDD7-7B75-4833-A921-9E63A932FD45}"/>
              </a:ext>
            </a:extLst>
          </p:cNvPr>
          <p:cNvSpPr/>
          <p:nvPr/>
        </p:nvSpPr>
        <p:spPr>
          <a:xfrm>
            <a:off x="4289532" y="3602758"/>
            <a:ext cx="33226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If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present, + </a:t>
            </a:r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will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infinitive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0E1204B5-F3FA-425B-80E3-A4A783ADFE65}"/>
              </a:ext>
            </a:extLst>
          </p:cNvPr>
          <p:cNvSpPr/>
          <p:nvPr/>
        </p:nvSpPr>
        <p:spPr>
          <a:xfrm>
            <a:off x="8173329" y="3601228"/>
            <a:ext cx="38304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If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past simple, + </a:t>
            </a:r>
            <a:r>
              <a:rPr lang="en-GB" sz="20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would</a:t>
            </a:r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+ infinitive</a:t>
            </a:r>
          </a:p>
        </p:txBody>
      </p:sp>
      <p:sp>
        <p:nvSpPr>
          <p:cNvPr id="11" name="Rounded Rectangular Callout 29">
            <a:extLst>
              <a:ext uri="{FF2B5EF4-FFF2-40B4-BE49-F238E27FC236}">
                <a16:creationId xmlns:a16="http://schemas.microsoft.com/office/drawing/2014/main" id="{DE1AE3EC-9D9E-4722-BFF8-64D5364167AD}"/>
              </a:ext>
            </a:extLst>
          </p:cNvPr>
          <p:cNvSpPr/>
          <p:nvPr/>
        </p:nvSpPr>
        <p:spPr>
          <a:xfrm>
            <a:off x="8468485" y="4402159"/>
            <a:ext cx="3322636" cy="918206"/>
          </a:xfrm>
          <a:prstGeom prst="wedgeRoundRectCallout">
            <a:avLst>
              <a:gd name="adj1" fmla="val -56913"/>
              <a:gd name="adj2" fmla="val -351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We often use the contracted forms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’ll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won’t,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’d </a:t>
            </a: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</a:t>
            </a:r>
            <a:r>
              <a:rPr lang="en-US" sz="1600" i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wouldn’t.</a:t>
            </a:r>
            <a:endParaRPr lang="en-US" sz="16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Pentagon 2">
            <a:extLst>
              <a:ext uri="{FF2B5EF4-FFF2-40B4-BE49-F238E27FC236}">
                <a16:creationId xmlns:a16="http://schemas.microsoft.com/office/drawing/2014/main" id="{0A232670-A828-438E-9522-8F5D31F7FE42}"/>
              </a:ext>
            </a:extLst>
          </p:cNvPr>
          <p:cNvSpPr/>
          <p:nvPr/>
        </p:nvSpPr>
        <p:spPr>
          <a:xfrm>
            <a:off x="8999794" y="5445769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998F7BCB-53FE-458D-BA2A-2EAA15A1650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057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If it………………….</a:t>
            </a:r>
            <a:r>
              <a:rPr lang="en-US" sz="1600" dirty="0"/>
              <a:t>(get) very cold, water…………………………(freeze).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They……………………………………(go) to the doctor if Lily……………………………(have) a headache again tomorrow.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If Mike………………………………(call), ……………………………..(you/tell) him I have already left, please?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Sophie ……………………………..(not make) the cake if she………………………….(not want) to do it.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When you………………………..(enter) the airport, you………………………(be) allowed to stop outside the terminal building.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If I……………………………(see) a wild cat, I think I……………………………………(be) really frightened.</a:t>
            </a:r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to create conditional sentences.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1ACEE55-5D78-4F97-A482-C2005A6E6238}"/>
              </a:ext>
            </a:extLst>
          </p:cNvPr>
          <p:cNvSpPr/>
          <p:nvPr/>
        </p:nvSpPr>
        <p:spPr>
          <a:xfrm>
            <a:off x="1633973" y="1409250"/>
            <a:ext cx="6062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gets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9C7E9C7-6A79-4982-97C0-FED8180426BC}"/>
              </a:ext>
            </a:extLst>
          </p:cNvPr>
          <p:cNvSpPr/>
          <p:nvPr/>
        </p:nvSpPr>
        <p:spPr>
          <a:xfrm>
            <a:off x="5241055" y="1401806"/>
            <a:ext cx="891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freezes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77FD311B-AF32-4F88-9B6B-FD03A8125FCE}"/>
              </a:ext>
            </a:extLst>
          </p:cNvPr>
          <p:cNvSpPr/>
          <p:nvPr/>
        </p:nvSpPr>
        <p:spPr>
          <a:xfrm>
            <a:off x="2240229" y="2143409"/>
            <a:ext cx="10509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’ll/will go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9ECF2700-6D83-4DD7-9E67-FFD9160CFEF5}"/>
              </a:ext>
            </a:extLst>
          </p:cNvPr>
          <p:cNvSpPr/>
          <p:nvPr/>
        </p:nvSpPr>
        <p:spPr>
          <a:xfrm>
            <a:off x="6896600" y="2138691"/>
            <a:ext cx="5373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has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4E2A653-26D9-4B00-9090-39653762D2FD}"/>
              </a:ext>
            </a:extLst>
          </p:cNvPr>
          <p:cNvSpPr/>
          <p:nvPr/>
        </p:nvSpPr>
        <p:spPr>
          <a:xfrm>
            <a:off x="2240229" y="2862385"/>
            <a:ext cx="6415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calls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BC8885EE-10F1-42CC-87BA-C2B0E92A38D6}"/>
              </a:ext>
            </a:extLst>
          </p:cNvPr>
          <p:cNvSpPr/>
          <p:nvPr/>
        </p:nvSpPr>
        <p:spPr>
          <a:xfrm>
            <a:off x="4861228" y="2868202"/>
            <a:ext cx="12955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will you tell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961E9048-F9C4-43E6-9F4B-BCE815A843EC}"/>
              </a:ext>
            </a:extLst>
          </p:cNvPr>
          <p:cNvSpPr/>
          <p:nvPr/>
        </p:nvSpPr>
        <p:spPr>
          <a:xfrm>
            <a:off x="1598259" y="3595429"/>
            <a:ext cx="22023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wouldn’t/won’t make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A4F0E475-61FE-4627-A469-9B00CFA38524}"/>
              </a:ext>
            </a:extLst>
          </p:cNvPr>
          <p:cNvSpPr/>
          <p:nvPr/>
        </p:nvSpPr>
        <p:spPr>
          <a:xfrm>
            <a:off x="6270738" y="3601925"/>
            <a:ext cx="20539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didn’t/doesn’t want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C2B6DF56-9DF0-4C44-82B2-BB794FCA39C1}"/>
              </a:ext>
            </a:extLst>
          </p:cNvPr>
          <p:cNvSpPr/>
          <p:nvPr/>
        </p:nvSpPr>
        <p:spPr>
          <a:xfrm>
            <a:off x="2350034" y="4328781"/>
            <a:ext cx="686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enter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94E6840F-F98C-4DEB-88E2-98D188640C96}"/>
              </a:ext>
            </a:extLst>
          </p:cNvPr>
          <p:cNvSpPr/>
          <p:nvPr/>
        </p:nvSpPr>
        <p:spPr>
          <a:xfrm>
            <a:off x="5889405" y="4356952"/>
            <a:ext cx="16324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aren’t/won’t be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A687E671-DFDF-44FC-B766-0E73C19E83A8}"/>
              </a:ext>
            </a:extLst>
          </p:cNvPr>
          <p:cNvSpPr/>
          <p:nvPr/>
        </p:nvSpPr>
        <p:spPr>
          <a:xfrm>
            <a:off x="1384378" y="5318084"/>
            <a:ext cx="9717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saw/see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76EF09E7-695C-4F07-8B86-1654243169A1}"/>
              </a:ext>
            </a:extLst>
          </p:cNvPr>
          <p:cNvSpPr/>
          <p:nvPr/>
        </p:nvSpPr>
        <p:spPr>
          <a:xfrm>
            <a:off x="6486575" y="5322046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would/will be</a:t>
            </a:r>
          </a:p>
        </p:txBody>
      </p:sp>
      <p:pic>
        <p:nvPicPr>
          <p:cNvPr id="42" name="Picture 34">
            <a:extLst>
              <a:ext uri="{FF2B5EF4-FFF2-40B4-BE49-F238E27FC236}">
                <a16:creationId xmlns:a16="http://schemas.microsoft.com/office/drawing/2014/main" id="{FD7C50D6-DFC3-4CCB-A2A4-43F9A7CEC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190" y="387656"/>
            <a:ext cx="1590567" cy="1590567"/>
          </a:xfrm>
          <a:prstGeom prst="rect">
            <a:avLst/>
          </a:prstGeom>
        </p:spPr>
      </p:pic>
      <p:sp>
        <p:nvSpPr>
          <p:cNvPr id="43" name="Rounded Rectangular Callout 29">
            <a:extLst>
              <a:ext uri="{FF2B5EF4-FFF2-40B4-BE49-F238E27FC236}">
                <a16:creationId xmlns:a16="http://schemas.microsoft.com/office/drawing/2014/main" id="{83AC5B0C-0AC8-4BA7-8A42-68EE2F52BBFB}"/>
              </a:ext>
            </a:extLst>
          </p:cNvPr>
          <p:cNvSpPr/>
          <p:nvPr/>
        </p:nvSpPr>
        <p:spPr>
          <a:xfrm>
            <a:off x="10166520" y="5715963"/>
            <a:ext cx="1790572" cy="959866"/>
          </a:xfrm>
          <a:prstGeom prst="wedgeRoundRectCallout">
            <a:avLst>
              <a:gd name="adj1" fmla="val -2003"/>
              <a:gd name="adj2" fmla="val -6653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The answers here depend on the context.</a:t>
            </a:r>
          </a:p>
        </p:txBody>
      </p:sp>
      <p:sp>
        <p:nvSpPr>
          <p:cNvPr id="45" name="Arc 77">
            <a:extLst>
              <a:ext uri="{FF2B5EF4-FFF2-40B4-BE49-F238E27FC236}">
                <a16:creationId xmlns:a16="http://schemas.microsoft.com/office/drawing/2014/main" id="{CB544A22-069C-46F6-8C03-C5F4D99167D8}"/>
              </a:ext>
            </a:extLst>
          </p:cNvPr>
          <p:cNvSpPr/>
          <p:nvPr/>
        </p:nvSpPr>
        <p:spPr>
          <a:xfrm rot="11187317" flipV="1">
            <a:off x="5728413" y="5757333"/>
            <a:ext cx="4842612" cy="1129048"/>
          </a:xfrm>
          <a:prstGeom prst="arc">
            <a:avLst>
              <a:gd name="adj1" fmla="val 11259279"/>
              <a:gd name="adj2" fmla="val 1790776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5" name="Arc 77">
            <a:extLst>
              <a:ext uri="{FF2B5EF4-FFF2-40B4-BE49-F238E27FC236}">
                <a16:creationId xmlns:a16="http://schemas.microsoft.com/office/drawing/2014/main" id="{CB544A22-069C-46F6-8C03-C5F4D99167D8}"/>
              </a:ext>
            </a:extLst>
          </p:cNvPr>
          <p:cNvSpPr/>
          <p:nvPr/>
        </p:nvSpPr>
        <p:spPr>
          <a:xfrm rot="12183167" flipV="1">
            <a:off x="5872221" y="4018484"/>
            <a:ext cx="4765127" cy="2357459"/>
          </a:xfrm>
          <a:prstGeom prst="arc">
            <a:avLst>
              <a:gd name="adj1" fmla="val 11259279"/>
              <a:gd name="adj2" fmla="val 1790776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Arc 77">
            <a:extLst>
              <a:ext uri="{FF2B5EF4-FFF2-40B4-BE49-F238E27FC236}">
                <a16:creationId xmlns:a16="http://schemas.microsoft.com/office/drawing/2014/main" id="{CB544A22-069C-46F6-8C03-C5F4D99167D8}"/>
              </a:ext>
            </a:extLst>
          </p:cNvPr>
          <p:cNvSpPr/>
          <p:nvPr/>
        </p:nvSpPr>
        <p:spPr>
          <a:xfrm rot="11845256" flipV="1">
            <a:off x="5849835" y="5029934"/>
            <a:ext cx="4842612" cy="1129048"/>
          </a:xfrm>
          <a:prstGeom prst="arc">
            <a:avLst>
              <a:gd name="adj1" fmla="val 11259279"/>
              <a:gd name="adj2" fmla="val 1982036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C482E256-0E3C-4949-B98A-B7D5BD9DECB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3" grpId="0" animBg="1"/>
      <p:bldP spid="45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4045</TotalTime>
  <Words>894</Words>
  <Application>Microsoft Office PowerPoint</Application>
  <PresentationFormat>Widescreen</PresentationFormat>
  <Paragraphs>149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 conditional structures</vt:lpstr>
      <vt:lpstr>There are different types of conditional structures used for different contexts.</vt:lpstr>
      <vt:lpstr>Function: When do we use them?</vt:lpstr>
      <vt:lpstr>Function: When do we use them?</vt:lpstr>
      <vt:lpstr>Form: How do we make sentences in the conditional structures?</vt:lpstr>
      <vt:lpstr>Form: How do we make sentences in the conditional structures?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116</cp:revision>
  <dcterms:modified xsi:type="dcterms:W3CDTF">2019-12-05T10:20:59Z</dcterms:modified>
</cp:coreProperties>
</file>